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a3b9deaf7_2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a3b9deaf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a3b9deaf7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a3b9dea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8a5c4eeb7_2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8a5c4eeb7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a3b9deaf7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a3b9dea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a3b9deaf7_9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a3b9deaf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a3b9deaf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a3b9deaf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8a5c4eeb7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8a5c4ee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8a5c4eeb7_2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8a5c4eeb7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Once purchased, a customer can find a bike at a nearby station and unlock it with either a code (basic passes) or their bike key (annual subscribers).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Once their trip is concluded, customers dock their bikes at a station.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a3b9deaf7_2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a3b9deaf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8a5c4eeb7_2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8a5c4eeb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8a5c4eeb7_2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8a5c4eeb7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a5c4eeb7_2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8a5c4eeb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a5c4eeb7_2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8a5c4eeb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 Bikeshare Trip Data Analysis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645525"/>
            <a:ext cx="3470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Joel Bravo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Stephanie Gardner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Christopher Maerzluft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Bridget Morales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Suzy Park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Conditions Patterns - Humidity 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574" y="1047925"/>
            <a:ext cx="5500401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224050" y="1347700"/>
            <a:ext cx="2952000" cy="29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Fairly normal distribution with a few outliers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Outliers can be assumed to be in the peak summer months with high usage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Usage decreases with the increase of humidity which can also be assumed with high temperature 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Conditions Patterns - Wind Speed 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625" y="1133188"/>
            <a:ext cx="5000201" cy="357158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495150" y="1564225"/>
            <a:ext cx="3238500" cy="29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While there is a small increase in rides as the wind speed initially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increases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it is followed by a sharp decrease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Right skewed distribution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People generally don’t go out much with high winds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Type</a:t>
            </a:r>
            <a:r>
              <a:rPr lang="en"/>
              <a:t> Patterns </a:t>
            </a:r>
            <a:endParaRPr/>
          </a:p>
        </p:txBody>
      </p:sp>
      <p:sp>
        <p:nvSpPr>
          <p:cNvPr id="215" name="Google Shape;215;p24"/>
          <p:cNvSpPr txBox="1"/>
          <p:nvPr>
            <p:ph idx="4294967295" type="subTitle"/>
          </p:nvPr>
        </p:nvSpPr>
        <p:spPr>
          <a:xfrm>
            <a:off x="367925" y="1677650"/>
            <a:ext cx="3657000" cy="23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Registered members have significantly higher usage than casual riders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Casual riders see a regular </a:t>
            </a:r>
            <a:r>
              <a:rPr lang="en" sz="1800"/>
              <a:t>increase</a:t>
            </a:r>
            <a:r>
              <a:rPr lang="en" sz="1800"/>
              <a:t> during the spring and summer months over 2 years (tourists, more pleasant weather)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Registered riders follow a similar pattern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925" y="1206613"/>
            <a:ext cx="4916927" cy="3512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220025" y="2020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222" name="Google Shape;222;p25"/>
          <p:cNvSpPr txBox="1"/>
          <p:nvPr>
            <p:ph idx="1" type="subTitle"/>
          </p:nvPr>
        </p:nvSpPr>
        <p:spPr>
          <a:xfrm>
            <a:off x="158800" y="1953725"/>
            <a:ext cx="1878300" cy="23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</a:t>
            </a:r>
            <a:r>
              <a:rPr lang="en" sz="1800"/>
              <a:t>Very small set of routes that have a high usage rate</a:t>
            </a:r>
            <a:endParaRPr sz="1800"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00" y="792975"/>
            <a:ext cx="5656399" cy="40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1208450" y="345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Duration </a:t>
            </a:r>
            <a:r>
              <a:rPr lang="en"/>
              <a:t> </a:t>
            </a:r>
            <a:endParaRPr/>
          </a:p>
        </p:txBody>
      </p:sp>
      <p:sp>
        <p:nvSpPr>
          <p:cNvPr id="229" name="Google Shape;229;p26"/>
          <p:cNvSpPr txBox="1"/>
          <p:nvPr>
            <p:ph idx="4294967295" type="subTitle"/>
          </p:nvPr>
        </p:nvSpPr>
        <p:spPr>
          <a:xfrm>
            <a:off x="367975" y="1849325"/>
            <a:ext cx="3791700" cy="23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Top 90th percentile of rides from a route.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Noticeably</a:t>
            </a:r>
            <a:r>
              <a:rPr lang="en" sz="1800"/>
              <a:t> large cluster of short rides of high duration (greater than 20 minutes) near center of DC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Cluster of similar duration near the northwest section of DC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causing this?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75" y="117467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1194750" y="33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Rides By Casual Users</a:t>
            </a:r>
            <a:r>
              <a:rPr lang="en"/>
              <a:t> </a:t>
            </a:r>
            <a:endParaRPr/>
          </a:p>
        </p:txBody>
      </p:sp>
      <p:sp>
        <p:nvSpPr>
          <p:cNvPr id="236" name="Google Shape;236;p27"/>
          <p:cNvSpPr txBox="1"/>
          <p:nvPr>
            <p:ph idx="4294967295" type="subTitle"/>
          </p:nvPr>
        </p:nvSpPr>
        <p:spPr>
          <a:xfrm>
            <a:off x="398950" y="1468325"/>
            <a:ext cx="4287600" cy="23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Noticeable cluster of rides in the center of DC dominated by high number (&gt;7500) of casual users (&gt;75%)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Rides are </a:t>
            </a:r>
            <a:r>
              <a:rPr lang="en" sz="1800"/>
              <a:t>noticeably</a:t>
            </a:r>
            <a:r>
              <a:rPr lang="en" sz="1800"/>
              <a:t> short </a:t>
            </a:r>
            <a:r>
              <a:rPr lang="en" sz="1800"/>
              <a:t>compared</a:t>
            </a:r>
            <a:r>
              <a:rPr lang="en" sz="1800"/>
              <a:t> to longer length rides across the region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 number of </a:t>
            </a:r>
            <a:r>
              <a:rPr lang="en" sz="1800"/>
              <a:t>attractions and monuments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Tourists</a:t>
            </a:r>
            <a:r>
              <a:rPr lang="en" sz="1800"/>
              <a:t> primary driver of rides in center of DC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400" y="1157000"/>
            <a:ext cx="3747050" cy="37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5" y="1431225"/>
            <a:ext cx="3790425" cy="35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800" y="1431213"/>
            <a:ext cx="464820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type="title"/>
          </p:nvPr>
        </p:nvSpPr>
        <p:spPr>
          <a:xfrm>
            <a:off x="1194750" y="33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r>
              <a:rPr lang="en"/>
              <a:t> </a:t>
            </a:r>
            <a:endParaRPr/>
          </a:p>
        </p:txBody>
      </p:sp>
      <p:sp>
        <p:nvSpPr>
          <p:cNvPr id="245" name="Google Shape;245;p28"/>
          <p:cNvSpPr txBox="1"/>
          <p:nvPr>
            <p:ph idx="4294967295" type="subTitle"/>
          </p:nvPr>
        </p:nvSpPr>
        <p:spPr>
          <a:xfrm>
            <a:off x="4442500" y="3485800"/>
            <a:ext cx="43728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we predict if the day the bike was rented was a weekday?  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593125" y="1429725"/>
            <a:ext cx="3740700" cy="31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What other predictive analysis can be achieved on future usage?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Based on historical data, what else can be automated?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How has trends/patterns been affected with introduction of competition, such as dockless scooter sharing?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What other external events/variables can have significant impact? (e.g. metro closures, government activities including shutdown, events in the national mall)</a:t>
            </a:r>
            <a:br>
              <a:rPr lang="en" sz="1200"/>
            </a:br>
            <a:endParaRPr sz="1200"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225" y="1384050"/>
            <a:ext cx="4505399" cy="252823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Questions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263250" y="332975"/>
            <a:ext cx="71676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Findings</a:t>
            </a:r>
            <a:endParaRPr/>
          </a:p>
        </p:txBody>
      </p:sp>
      <p:sp>
        <p:nvSpPr>
          <p:cNvPr id="258" name="Google Shape;258;p30"/>
          <p:cNvSpPr txBox="1"/>
          <p:nvPr>
            <p:ph idx="1" type="subTitle"/>
          </p:nvPr>
        </p:nvSpPr>
        <p:spPr>
          <a:xfrm>
            <a:off x="379575" y="1538125"/>
            <a:ext cx="8544000" cy="27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Casual riders can be a lucrative source of revenue during the late Spring - early Fall months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Look into promotions to encourage greater use in tourist locations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Partnerships with tourist spots to attract more riders (e.g., guided bike tours)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very small set of routes account for the majority of the rides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Look into expanding the number of available bikes for those routes to maximize the amount of rides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 daily rental patterns to </a:t>
            </a:r>
            <a:r>
              <a:rPr lang="en" sz="1400"/>
              <a:t>identify</a:t>
            </a:r>
            <a:r>
              <a:rPr lang="en" sz="1400"/>
              <a:t> peak days and expand number of bikes in high ride routes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Colder months see a general downturn in bike usage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Ideal time to upgrade bike fleet/perform maintenance without impacting ride volume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Analysis of bike data is meaningless without proper application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 Bikeshare Overview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06675" y="1583050"/>
            <a:ext cx="5813700" cy="3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Capital Bikeshare is metro DC’s primary bikeshare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than 4,300 bikes and 500 stations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Multiple ways to ride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Single pass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24-hour pass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Annual membership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24/7, 365 days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 commutes, running errands, and sightseeing</a:t>
            </a:r>
            <a:endParaRPr sz="18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950" y="309638"/>
            <a:ext cx="1885074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0" l="0" r="0" t="8088"/>
          <a:stretch/>
        </p:blipFill>
        <p:spPr>
          <a:xfrm>
            <a:off x="6913400" y="1878275"/>
            <a:ext cx="1920175" cy="1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b="0" l="6872" r="0" t="0"/>
          <a:stretch/>
        </p:blipFill>
        <p:spPr>
          <a:xfrm>
            <a:off x="6913400" y="3558375"/>
            <a:ext cx="1920175" cy="1193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>
            <p:ph idx="4294967295" type="subTitle"/>
          </p:nvPr>
        </p:nvSpPr>
        <p:spPr>
          <a:xfrm>
            <a:off x="6838000" y="1060250"/>
            <a:ext cx="1147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</a:t>
            </a:r>
            <a:r>
              <a:rPr lang="en" sz="3000"/>
              <a:t>ent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 txBox="1"/>
          <p:nvPr>
            <p:ph idx="4294967295" type="subTitle"/>
          </p:nvPr>
        </p:nvSpPr>
        <p:spPr>
          <a:xfrm>
            <a:off x="8042675" y="2696400"/>
            <a:ext cx="1147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ride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 txBox="1"/>
          <p:nvPr>
            <p:ph idx="4294967295" type="subTitle"/>
          </p:nvPr>
        </p:nvSpPr>
        <p:spPr>
          <a:xfrm>
            <a:off x="6828375" y="4245950"/>
            <a:ext cx="139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</a:t>
            </a:r>
            <a:r>
              <a:rPr lang="en" sz="3000"/>
              <a:t>eturn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 Bikeshare Dataset 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929550" y="1116725"/>
            <a:ext cx="8001900" cy="3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Timeframe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Two-year historical log from January 2011 - December 2012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Area Covered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Washington D.C. metro area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Including Arlington, VA, Alexandria, VA, and other neighboring counties in VA and MD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Batch Aggregation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Hourly basis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Records: 17,379 hours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Daily basis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Records: 731 days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Fields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Rental date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Season, year, month, day of the week, holiday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Climate-related data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Weather conditions, temperature, humidity, wind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Membership type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Registered member or “casual” rider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719275" y="1446750"/>
            <a:ext cx="6659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Objective: By understanding bikeshare usage, help the managing company Motivate to improve user experience, process efficiency, performance optimization, and remain competitive in the (shared) mobility market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is the daily peak usage?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pattern of usage weekly/monthly/seasonally?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pattern of usage based on weather conditions?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pattern of usage based on user’s membership type? (e.g. Who impacts bigger impact on the usage? Commuters or tourists?)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800"/>
            </a:br>
            <a:br>
              <a:rPr lang="en" sz="1800"/>
            </a:br>
            <a:endParaRPr sz="1800"/>
          </a:p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Bikesharing Business Questions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3">
            <a:alphaModFix/>
          </a:blip>
          <a:srcRect b="0" l="0" r="0" t="4177"/>
          <a:stretch/>
        </p:blipFill>
        <p:spPr>
          <a:xfrm>
            <a:off x="6904050" y="500575"/>
            <a:ext cx="2079625" cy="260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Peak </a:t>
            </a:r>
            <a:r>
              <a:rPr lang="en"/>
              <a:t>Usage</a:t>
            </a:r>
            <a:endParaRPr/>
          </a:p>
        </p:txBody>
      </p:sp>
      <p:sp>
        <p:nvSpPr>
          <p:cNvPr id="166" name="Google Shape;166;p17"/>
          <p:cNvSpPr txBox="1"/>
          <p:nvPr>
            <p:ph idx="4294967295" type="subTitle"/>
          </p:nvPr>
        </p:nvSpPr>
        <p:spPr>
          <a:xfrm>
            <a:off x="176475" y="1849325"/>
            <a:ext cx="3420000" cy="21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Weekdays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Usage peaks roughly match typical work commute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High peaks at 9am and 5pm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Weekends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Steady usage 1pm -4pm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275" y="1141700"/>
            <a:ext cx="5547526" cy="347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Bike Rental Patterns </a:t>
            </a:r>
            <a:endParaRPr/>
          </a:p>
        </p:txBody>
      </p:sp>
      <p:sp>
        <p:nvSpPr>
          <p:cNvPr id="173" name="Google Shape;173;p18"/>
          <p:cNvSpPr txBox="1"/>
          <p:nvPr>
            <p:ph idx="4294967295" type="subTitle"/>
          </p:nvPr>
        </p:nvSpPr>
        <p:spPr>
          <a:xfrm>
            <a:off x="352475" y="1446525"/>
            <a:ext cx="3036300" cy="31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 the 2 year period we see a shift in the day of the week usage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2011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Decline on Thursdays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Steady usage on Tuesdays, Wednesdays, Saturdays 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2012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Peak on Fridays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275" y="1097450"/>
            <a:ext cx="5123775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Bike Rental Patterns </a:t>
            </a:r>
            <a:endParaRPr/>
          </a:p>
        </p:txBody>
      </p:sp>
      <p:sp>
        <p:nvSpPr>
          <p:cNvPr id="180" name="Google Shape;180;p19"/>
          <p:cNvSpPr txBox="1"/>
          <p:nvPr>
            <p:ph idx="4294967295" type="subTitle"/>
          </p:nvPr>
        </p:nvSpPr>
        <p:spPr>
          <a:xfrm>
            <a:off x="367975" y="1849325"/>
            <a:ext cx="32961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 usage: Summer - Early Fall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Peak usage in August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Decline begins in October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Low usage: Winter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Low usage: January - weather conditions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825" y="1039425"/>
            <a:ext cx="5215876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Bike Rental Patterns </a:t>
            </a:r>
            <a:endParaRPr/>
          </a:p>
        </p:txBody>
      </p:sp>
      <p:sp>
        <p:nvSpPr>
          <p:cNvPr id="187" name="Google Shape;187;p20"/>
          <p:cNvSpPr txBox="1"/>
          <p:nvPr>
            <p:ph idx="4294967295" type="subTitle"/>
          </p:nvPr>
        </p:nvSpPr>
        <p:spPr>
          <a:xfrm>
            <a:off x="367975" y="1849325"/>
            <a:ext cx="3838200" cy="27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Summer and Fall see the highest number of bike rentals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Severe drop off of rentals in Winter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Confirms trends seen in monthly rental visualization seen previously</a:t>
            </a:r>
            <a:endParaRPr sz="18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125" y="1014750"/>
            <a:ext cx="3343674" cy="38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22175" y="249950"/>
            <a:ext cx="76080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Conditions</a:t>
            </a:r>
            <a:r>
              <a:rPr lang="en"/>
              <a:t> Patterns - Temperature 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625" y="1145325"/>
            <a:ext cx="4734549" cy="346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146925" y="159657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Generally, as temperature increases there is a steady increase in the number of rides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Past a certain point in temperature, the number of rides drops </a:t>
            </a:r>
            <a:r>
              <a:rPr lang="en" sz="1400"/>
              <a:t>significantly due to heat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